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75" r:id="rId9"/>
    <p:sldId id="263" r:id="rId10"/>
    <p:sldId id="264" r:id="rId11"/>
    <p:sldId id="265" r:id="rId12"/>
    <p:sldId id="266" r:id="rId13"/>
    <p:sldId id="268" r:id="rId14"/>
    <p:sldId id="270" r:id="rId15"/>
    <p:sldId id="271" r:id="rId16"/>
    <p:sldId id="272" r:id="rId17"/>
    <p:sldId id="273" r:id="rId18"/>
    <p:sldId id="281" r:id="rId19"/>
    <p:sldId id="280" r:id="rId20"/>
    <p:sldId id="276" r:id="rId21"/>
    <p:sldId id="278" r:id="rId22"/>
    <p:sldId id="277" r:id="rId23"/>
    <p:sldId id="267" r:id="rId24"/>
    <p:sldId id="279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9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72C2-F8FA-4620-9776-7FCB22D4E7E6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D950-6B37-40DA-A29D-3124DE817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8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72C2-F8FA-4620-9776-7FCB22D4E7E6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D950-6B37-40DA-A29D-3124DE817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8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72C2-F8FA-4620-9776-7FCB22D4E7E6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D950-6B37-40DA-A29D-3124DE817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2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72C2-F8FA-4620-9776-7FCB22D4E7E6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D950-6B37-40DA-A29D-3124DE817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7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72C2-F8FA-4620-9776-7FCB22D4E7E6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D950-6B37-40DA-A29D-3124DE817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8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72C2-F8FA-4620-9776-7FCB22D4E7E6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D950-6B37-40DA-A29D-3124DE817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2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72C2-F8FA-4620-9776-7FCB22D4E7E6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D950-6B37-40DA-A29D-3124DE817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72C2-F8FA-4620-9776-7FCB22D4E7E6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D950-6B37-40DA-A29D-3124DE817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8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72C2-F8FA-4620-9776-7FCB22D4E7E6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D950-6B37-40DA-A29D-3124DE817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72C2-F8FA-4620-9776-7FCB22D4E7E6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D950-6B37-40DA-A29D-3124DE817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8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72C2-F8FA-4620-9776-7FCB22D4E7E6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D950-6B37-40DA-A29D-3124DE817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6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472C2-F8FA-4620-9776-7FCB22D4E7E6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D950-6B37-40DA-A29D-3124DE817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4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sciencedatacloud.org/support/intro.html#video-osdc-dem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.earth.li/~sgtatham/putty/latest/x86/pscp.exe" TargetMode="External"/><Relationship Id="rId2" Type="http://schemas.openxmlformats.org/officeDocument/2006/relationships/hyperlink" Target="http://the.earth.li/~sgtatham/putty/latest/x86/putty.ex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.earth.li/~sgtatham/putty/latest/x86/puttygen.exe" TargetMode="External"/><Relationship Id="rId5" Type="http://schemas.openxmlformats.org/officeDocument/2006/relationships/hyperlink" Target="http://the.earth.li/~sgtatham/putty/latest/x86/pageant.exe" TargetMode="External"/><Relationship Id="rId4" Type="http://schemas.openxmlformats.org/officeDocument/2006/relationships/hyperlink" Target="http://the.earth.li/~sgtatham/putty/latest/x86/psftp.ex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use supercomputers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- Virtual machine and HPC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02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Terminate instance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1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manage disk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log in to the VM. It will display:</a:t>
            </a:r>
          </a:p>
          <a:p>
            <a:pPr marL="0" indent="0">
              <a:buNone/>
            </a:pPr>
            <a:r>
              <a:rPr lang="en-US" sz="2000" i="1" dirty="0" smtClean="0"/>
              <a:t>System information as of Mon Nov 16 10:32:38 CST 2015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  System load:  0.33               Processes:           81</a:t>
            </a:r>
          </a:p>
          <a:p>
            <a:pPr marL="0" indent="0">
              <a:buNone/>
            </a:pPr>
            <a:r>
              <a:rPr lang="en-US" sz="2000" i="1" dirty="0" smtClean="0"/>
              <a:t>  Usage of /:   99.8% of 19.69GB   Users logged in:     2</a:t>
            </a:r>
          </a:p>
          <a:p>
            <a:pPr marL="0" indent="0">
              <a:buNone/>
            </a:pPr>
            <a:r>
              <a:rPr lang="en-US" sz="2000" i="1" dirty="0" smtClean="0"/>
              <a:t>  Memory usage: 37%                IP address for eth0: 172.16.1.117</a:t>
            </a:r>
          </a:p>
          <a:p>
            <a:pPr marL="0" indent="0">
              <a:buNone/>
            </a:pPr>
            <a:r>
              <a:rPr lang="en-US" sz="2000" i="1" dirty="0" smtClean="0"/>
              <a:t>  Swap usage:   0%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  =&gt; / is using 99.8% of 19.69GB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82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software in VM (Ubuntu)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Any Ubuntu software</a:t>
            </a:r>
          </a:p>
          <a:p>
            <a:pPr lvl="1"/>
            <a:r>
              <a:rPr lang="en-US" dirty="0" smtClean="0"/>
              <a:t>Apt-get install &lt;software name&gt;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 &gt; </a:t>
            </a:r>
            <a:r>
              <a:rPr lang="en-US" dirty="0" err="1" smtClean="0"/>
              <a:t>atp</a:t>
            </a:r>
            <a:r>
              <a:rPr lang="en-US" dirty="0" smtClean="0"/>
              <a:t>-get install make</a:t>
            </a:r>
          </a:p>
          <a:p>
            <a:r>
              <a:rPr lang="en-US" dirty="0" smtClean="0"/>
              <a:t>Perl packages/modules</a:t>
            </a:r>
          </a:p>
          <a:p>
            <a:pPr lvl="1"/>
            <a:r>
              <a:rPr lang="en-US" dirty="0" smtClean="0"/>
              <a:t>&gt; </a:t>
            </a:r>
            <a:r>
              <a:rPr lang="en-US" dirty="0" err="1" smtClean="0"/>
              <a:t>cpan</a:t>
            </a:r>
            <a:endParaRPr lang="en-US" dirty="0" smtClean="0"/>
          </a:p>
          <a:p>
            <a:pPr lvl="1"/>
            <a:r>
              <a:rPr lang="en-US" dirty="0" smtClean="0"/>
              <a:t>&gt; install &lt;module name&gt;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&gt; install Math::CDF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Root user will make software installation much easier.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866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Sftp</a:t>
            </a:r>
            <a:r>
              <a:rPr lang="en-US" dirty="0" smtClean="0"/>
              <a:t> to login node, home directory</a:t>
            </a:r>
          </a:p>
          <a:p>
            <a:pPr lvl="1"/>
            <a:r>
              <a:rPr lang="en-US" dirty="0" smtClean="0"/>
              <a:t>Like /</a:t>
            </a:r>
            <a:r>
              <a:rPr lang="en-US" dirty="0" err="1" smtClean="0"/>
              <a:t>glusterfs</a:t>
            </a:r>
            <a:r>
              <a:rPr lang="en-US" dirty="0" smtClean="0"/>
              <a:t>/users/cliu</a:t>
            </a:r>
          </a:p>
          <a:p>
            <a:pPr lvl="1"/>
            <a:r>
              <a:rPr lang="en-US" dirty="0" smtClean="0"/>
              <a:t>It will be visible by VM for the same directory name</a:t>
            </a:r>
          </a:p>
          <a:p>
            <a:r>
              <a:rPr lang="en-US" dirty="0" err="1" smtClean="0"/>
              <a:t>Sftp</a:t>
            </a:r>
            <a:r>
              <a:rPr lang="en-US" dirty="0" smtClean="0"/>
              <a:t> to copy data</a:t>
            </a:r>
          </a:p>
          <a:p>
            <a:pPr lvl="1"/>
            <a:r>
              <a:rPr lang="en-US" dirty="0" err="1" smtClean="0"/>
              <a:t>Lcd</a:t>
            </a:r>
            <a:r>
              <a:rPr lang="en-US" dirty="0" smtClean="0"/>
              <a:t> to change local (client )directory</a:t>
            </a:r>
          </a:p>
          <a:p>
            <a:pPr lvl="1"/>
            <a:r>
              <a:rPr lang="en-US" dirty="0" smtClean="0"/>
              <a:t>Cd to change </a:t>
            </a:r>
            <a:r>
              <a:rPr lang="en-US" dirty="0" err="1" smtClean="0"/>
              <a:t>servser</a:t>
            </a:r>
            <a:r>
              <a:rPr lang="en-US" dirty="0" smtClean="0"/>
              <a:t> side directory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put</a:t>
            </a:r>
            <a:r>
              <a:rPr lang="en-US" dirty="0" smtClean="0"/>
              <a:t> and </a:t>
            </a:r>
            <a:r>
              <a:rPr lang="en-US" dirty="0" err="1" smtClean="0"/>
              <a:t>mget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8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5" t="3598" r="2687" b="9382"/>
          <a:stretch/>
        </p:blipFill>
        <p:spPr>
          <a:xfrm>
            <a:off x="533399" y="152132"/>
            <a:ext cx="8012751" cy="647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48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01" t="4076" r="4715" b="17436"/>
          <a:stretch/>
        </p:blipFill>
        <p:spPr>
          <a:xfrm>
            <a:off x="685800" y="380998"/>
            <a:ext cx="7467600" cy="6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8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16" t="4387" r="2502" b="31271"/>
          <a:stretch/>
        </p:blipFill>
        <p:spPr>
          <a:xfrm>
            <a:off x="457200" y="990600"/>
            <a:ext cx="807666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45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726" t="4110" r="15343" b="4321"/>
          <a:stretch/>
        </p:blipFill>
        <p:spPr>
          <a:xfrm>
            <a:off x="1295400" y="0"/>
            <a:ext cx="5882639" cy="665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39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/>
          </a:bodyPr>
          <a:lstStyle/>
          <a:p>
            <a:r>
              <a:rPr lang="en-US" dirty="0" smtClean="0"/>
              <a:t>After configuring your VM, always create a snapshot, so that you can launch new VM with that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163763"/>
          </a:xfrm>
        </p:spPr>
        <p:txBody>
          <a:bodyPr/>
          <a:lstStyle/>
          <a:p>
            <a:r>
              <a:rPr lang="en-US" dirty="0" smtClean="0"/>
              <a:t>Each Instance will occupy resource, and could be charged for the costs – like in Amazon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93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video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https://www.opensciencedatacloud.org/support/intro.html#video-osdc-demo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Overall </a:t>
            </a:r>
            <a:r>
              <a:rPr lang="en-US" smtClean="0"/>
              <a:t>introduction till 11:00 min</a:t>
            </a:r>
          </a:p>
          <a:p>
            <a:pPr lvl="1"/>
            <a:r>
              <a:rPr lang="en-US" dirty="0" smtClean="0"/>
              <a:t>11:00 min starts technical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machines in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Amazon cloud</a:t>
            </a:r>
          </a:p>
          <a:p>
            <a:r>
              <a:rPr lang="en-US" dirty="0" smtClean="0"/>
              <a:t>Opensciencedatacloud.org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74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Beagle2 HPC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login in, need to use </a:t>
            </a:r>
            <a:r>
              <a:rPr lang="en-US" dirty="0" err="1" smtClean="0"/>
              <a:t>qsub</a:t>
            </a:r>
            <a:r>
              <a:rPr lang="en-US" dirty="0" smtClean="0"/>
              <a:t> to submit jobs, so computing will be executed in computing nodes, not in login node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4302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 in Beagle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Pageant load private key</a:t>
            </a:r>
          </a:p>
          <a:p>
            <a:r>
              <a:rPr lang="en-US" dirty="0" smtClean="0"/>
              <a:t>Login to login node</a:t>
            </a:r>
          </a:p>
          <a:p>
            <a:r>
              <a:rPr lang="en-US" dirty="0" smtClean="0"/>
              <a:t>Prepare .</a:t>
            </a:r>
            <a:r>
              <a:rPr lang="en-US" dirty="0" err="1" smtClean="0"/>
              <a:t>pbs</a:t>
            </a:r>
            <a:r>
              <a:rPr lang="en-US" dirty="0" smtClean="0"/>
              <a:t>, .</a:t>
            </a:r>
            <a:r>
              <a:rPr lang="en-US" dirty="0" err="1" smtClean="0"/>
              <a:t>sh</a:t>
            </a:r>
            <a:r>
              <a:rPr lang="en-US" dirty="0" smtClean="0"/>
              <a:t> and other data files</a:t>
            </a:r>
          </a:p>
          <a:p>
            <a:r>
              <a:rPr lang="en-US" dirty="0" err="1" smtClean="0"/>
              <a:t>qsub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03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qsub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&gt; </a:t>
            </a:r>
            <a:r>
              <a:rPr lang="en-US" dirty="0" err="1" smtClean="0">
                <a:solidFill>
                  <a:srgbClr val="FF0000"/>
                </a:solidFill>
              </a:rPr>
              <a:t>qsub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filename.pbs</a:t>
            </a:r>
            <a:endParaRPr lang="en-US" dirty="0" smtClean="0"/>
          </a:p>
          <a:p>
            <a:pPr lvl="1"/>
            <a:r>
              <a:rPr lang="en-US" dirty="0" err="1" smtClean="0"/>
              <a:t>Pbs</a:t>
            </a:r>
            <a:r>
              <a:rPr lang="en-US" dirty="0" smtClean="0"/>
              <a:t> is </a:t>
            </a:r>
            <a:r>
              <a:rPr lang="en-US" dirty="0" err="1" smtClean="0"/>
              <a:t>bulit</a:t>
            </a:r>
            <a:r>
              <a:rPr lang="en-US" dirty="0" smtClean="0"/>
              <a:t> upon an existing template, which specify working paths, working environment, also call other .</a:t>
            </a:r>
            <a:r>
              <a:rPr lang="en-US" dirty="0" err="1" smtClean="0"/>
              <a:t>sh</a:t>
            </a:r>
            <a:r>
              <a:rPr lang="en-US" dirty="0" smtClean="0"/>
              <a:t> scripts to execute</a:t>
            </a:r>
          </a:p>
          <a:p>
            <a:r>
              <a:rPr lang="en-US" dirty="0" err="1" smtClean="0"/>
              <a:t>Afte</a:t>
            </a:r>
            <a:r>
              <a:rPr lang="en-US" dirty="0" smtClean="0"/>
              <a:t> </a:t>
            </a:r>
            <a:r>
              <a:rPr lang="en-US" dirty="0" err="1" smtClean="0"/>
              <a:t>qsub</a:t>
            </a:r>
            <a:r>
              <a:rPr lang="en-US" dirty="0" smtClean="0"/>
              <a:t>, it will generate a job id like “3357695.sdb,” which can be “</a:t>
            </a:r>
            <a:r>
              <a:rPr lang="en-US" dirty="0" err="1" smtClean="0">
                <a:solidFill>
                  <a:srgbClr val="FF0000"/>
                </a:solidFill>
              </a:rPr>
              <a:t>qstat</a:t>
            </a:r>
            <a:r>
              <a:rPr lang="en-US" dirty="0" smtClean="0"/>
              <a:t>” to monitor</a:t>
            </a:r>
          </a:p>
          <a:p>
            <a:pPr lvl="1"/>
            <a:r>
              <a:rPr lang="en-US" dirty="0" smtClean="0"/>
              <a:t>If failed, files containing the job id will appear, with </a:t>
            </a:r>
            <a:r>
              <a:rPr lang="en-US" dirty="0" err="1" smtClean="0"/>
              <a:t>oxxxxx</a:t>
            </a:r>
            <a:r>
              <a:rPr lang="en-US" dirty="0" smtClean="0"/>
              <a:t> and </a:t>
            </a:r>
            <a:r>
              <a:rPr lang="en-US" dirty="0" err="1" smtClean="0"/>
              <a:t>exxxxxx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xxxxxx</a:t>
            </a:r>
            <a:r>
              <a:rPr lang="en-US" dirty="0" smtClean="0"/>
              <a:t> is the job ID)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qdel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jobid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delete a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30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existing modules, or pointing to installed modules (paths)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180" y="1981569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Beagle</a:t>
            </a:r>
          </a:p>
          <a:p>
            <a:pPr lvl="1"/>
            <a:r>
              <a:rPr lang="en-US" dirty="0" smtClean="0"/>
              <a:t>Swap environment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module swap </a:t>
            </a:r>
            <a:r>
              <a:rPr lang="en-US" dirty="0" err="1">
                <a:solidFill>
                  <a:srgbClr val="FF0000"/>
                </a:solidFill>
              </a:rPr>
              <a:t>PrgEnv-cray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PrgEnv</a:t>
            </a:r>
            <a:r>
              <a:rPr lang="en-US" dirty="0">
                <a:solidFill>
                  <a:srgbClr val="FF0000"/>
                </a:solidFill>
              </a:rPr>
              <a:t>-gnu</a:t>
            </a:r>
          </a:p>
          <a:p>
            <a:pPr lvl="1"/>
            <a:r>
              <a:rPr lang="en-US" dirty="0" smtClean="0"/>
              <a:t>Load installed core module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module </a:t>
            </a:r>
            <a:r>
              <a:rPr lang="en-US" dirty="0">
                <a:solidFill>
                  <a:srgbClr val="FF0000"/>
                </a:solidFill>
              </a:rPr>
              <a:t>load PCAP-core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Or: </a:t>
            </a:r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perl</a:t>
            </a:r>
            <a:r>
              <a:rPr lang="en-US" dirty="0" smtClean="0"/>
              <a:t> –I &lt;path of installed module) perlscript.pl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93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moving in Beagle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Sftp</a:t>
            </a:r>
            <a:r>
              <a:rPr lang="en-US" dirty="0" smtClean="0"/>
              <a:t> copy to beagle directory</a:t>
            </a:r>
          </a:p>
          <a:p>
            <a:r>
              <a:rPr lang="en-US" dirty="0" smtClean="0"/>
              <a:t>Should store in your own data directory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lustre</a:t>
            </a:r>
            <a:r>
              <a:rPr lang="en-US" dirty="0" smtClean="0"/>
              <a:t>/beagle2/username</a:t>
            </a:r>
          </a:p>
          <a:p>
            <a:r>
              <a:rPr lang="en-US" dirty="0" err="1" smtClean="0"/>
              <a:t>Qsub</a:t>
            </a:r>
            <a:r>
              <a:rPr lang="en-US" dirty="0" smtClean="0"/>
              <a:t> can access the directory directly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07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OSDC vs. HPC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151941"/>
              </p:ext>
            </p:extLst>
          </p:nvPr>
        </p:nvGraphicFramePr>
        <p:xfrm>
          <a:off x="609600" y="990600"/>
          <a:ext cx="7886700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9718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OSDC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HPC (beagle)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Linux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Linux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 available for computing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 to the VM configured, fixed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Defined in .</a:t>
                      </a:r>
                      <a:r>
                        <a:rPr lang="en-US" dirty="0" err="1" smtClean="0"/>
                        <a:t>pbs</a:t>
                      </a:r>
                      <a:r>
                        <a:rPr lang="en-US" dirty="0" smtClean="0"/>
                        <a:t> file, flexible by changing .</a:t>
                      </a:r>
                      <a:r>
                        <a:rPr lang="en-US" dirty="0" err="1" smtClean="0"/>
                        <a:t>pbs</a:t>
                      </a:r>
                      <a:r>
                        <a:rPr lang="en-US" baseline="0" dirty="0" smtClean="0"/>
                        <a:t> file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Pre-requisition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 to launch</a:t>
                      </a:r>
                      <a:r>
                        <a:rPr lang="en-US" baseline="0" dirty="0" smtClean="0"/>
                        <a:t> instance (VM) first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Prepare .</a:t>
                      </a:r>
                      <a:r>
                        <a:rPr lang="en-US" dirty="0" err="1" smtClean="0"/>
                        <a:t>pbs</a:t>
                      </a:r>
                      <a:r>
                        <a:rPr lang="en-US" dirty="0" smtClean="0"/>
                        <a:t> and .</a:t>
                      </a:r>
                      <a:r>
                        <a:rPr lang="en-US" dirty="0" err="1" smtClean="0"/>
                        <a:t>sh</a:t>
                      </a:r>
                      <a:r>
                        <a:rPr lang="en-US" dirty="0" smtClean="0"/>
                        <a:t> file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procedures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Login to login node, then, </a:t>
                      </a:r>
                      <a:r>
                        <a:rPr lang="en-US" dirty="0" err="1" smtClean="0"/>
                        <a:t>ssh</a:t>
                      </a:r>
                      <a:r>
                        <a:rPr lang="en-US" dirty="0" smtClean="0"/>
                        <a:t> to the VM, and execute</a:t>
                      </a:r>
                      <a:r>
                        <a:rPr lang="en-US" baseline="0" dirty="0" smtClean="0"/>
                        <a:t> commands as standalone computer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login</a:t>
                      </a:r>
                      <a:r>
                        <a:rPr lang="en-US" baseline="0" dirty="0" smtClean="0"/>
                        <a:t> node, then, </a:t>
                      </a:r>
                      <a:r>
                        <a:rPr lang="en-US" baseline="0" dirty="0" err="1" smtClean="0"/>
                        <a:t>qsub</a:t>
                      </a:r>
                      <a:r>
                        <a:rPr lang="en-US" baseline="0" dirty="0" smtClean="0"/>
                        <a:t> .</a:t>
                      </a:r>
                      <a:r>
                        <a:rPr lang="en-US" baseline="0" dirty="0" err="1" smtClean="0"/>
                        <a:t>pbs</a:t>
                      </a:r>
                      <a:r>
                        <a:rPr lang="en-US" baseline="0" dirty="0" smtClean="0"/>
                        <a:t>, which execute .</a:t>
                      </a:r>
                      <a:r>
                        <a:rPr lang="en-US" baseline="0" dirty="0" err="1" smtClean="0"/>
                        <a:t>sh</a:t>
                      </a:r>
                      <a:r>
                        <a:rPr lang="en-US" baseline="0" dirty="0" smtClean="0"/>
                        <a:t> files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Pageant</a:t>
                      </a:r>
                      <a:r>
                        <a:rPr lang="en-US" baseline="0" dirty="0" smtClean="0"/>
                        <a:t> load, and Putty to </a:t>
                      </a:r>
                      <a:r>
                        <a:rPr lang="en-US" baseline="0" dirty="0" err="1" smtClean="0"/>
                        <a:t>ssh</a:t>
                      </a:r>
                      <a:r>
                        <a:rPr lang="en-US" baseline="0" dirty="0" smtClean="0"/>
                        <a:t> in. 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 as left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file</a:t>
                      </a:r>
                      <a:r>
                        <a:rPr lang="en-US" baseline="0" dirty="0" smtClean="0"/>
                        <a:t> access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Psftp</a:t>
                      </a:r>
                      <a:r>
                        <a:rPr lang="en-US" dirty="0" smtClean="0"/>
                        <a:t> to /</a:t>
                      </a:r>
                      <a:r>
                        <a:rPr lang="en-US" dirty="0" err="1" smtClean="0"/>
                        <a:t>gclusterfs</a:t>
                      </a:r>
                      <a:r>
                        <a:rPr lang="en-US" dirty="0" smtClean="0"/>
                        <a:t>/users/username; the same </a:t>
                      </a:r>
                      <a:r>
                        <a:rPr lang="en-US" dirty="0" err="1" smtClean="0"/>
                        <a:t>dir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visuable</a:t>
                      </a:r>
                      <a:r>
                        <a:rPr lang="en-US" baseline="0" dirty="0" smtClean="0"/>
                        <a:t> by VM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Putty access the same directory as any normal</a:t>
                      </a:r>
                      <a:r>
                        <a:rPr lang="en-US" baseline="0" dirty="0" smtClean="0"/>
                        <a:t> computer directory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Job management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Have complete control of the VM, not job queue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Qsub</a:t>
                      </a:r>
                      <a:r>
                        <a:rPr lang="en-US" baseline="0" dirty="0" smtClean="0"/>
                        <a:t> put your job into a queue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7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Putty package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409173"/>
              </p:ext>
            </p:extLst>
          </p:nvPr>
        </p:nvGraphicFramePr>
        <p:xfrm>
          <a:off x="404038" y="1820911"/>
          <a:ext cx="7873411" cy="4297680"/>
        </p:xfrm>
        <a:graphic>
          <a:graphicData uri="http://schemas.openxmlformats.org/drawingml/2006/table">
            <a:tbl>
              <a:tblPr/>
              <a:tblGrid>
                <a:gridCol w="1291856"/>
                <a:gridCol w="1573619"/>
                <a:gridCol w="5007936"/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 err="1"/>
                        <a:t>PuTTY</a:t>
                      </a:r>
                      <a:r>
                        <a:rPr lang="en-US" sz="2800" dirty="0"/>
                        <a:t>:</a:t>
                      </a: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hlinkClick r:id="rId2"/>
                        </a:rPr>
                        <a:t>putty.exe</a:t>
                      </a:r>
                      <a:endParaRPr lang="en-US" sz="2800"/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(the SSH and Telnet client itself)</a:t>
                      </a:r>
                      <a:endParaRPr lang="en-US" sz="2800" dirty="0"/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PSCP:</a:t>
                      </a: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hlinkClick r:id="rId3"/>
                        </a:rPr>
                        <a:t>pscp.exe</a:t>
                      </a:r>
                      <a:endParaRPr lang="en-US" sz="2800"/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(an SCP client, i.e. command-line secure file copy) </a:t>
                      </a:r>
                      <a:endParaRPr lang="en-US" sz="2800" dirty="0"/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PSFTP:</a:t>
                      </a: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hlinkClick r:id="rId4"/>
                        </a:rPr>
                        <a:t>psftp.exe</a:t>
                      </a:r>
                      <a:endParaRPr lang="en-US" sz="2800"/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(an SFTP client, i.e. general file transfer sessions much like FTP) </a:t>
                      </a:r>
                      <a:endParaRPr lang="en-US" sz="2800" dirty="0"/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Pageant:</a:t>
                      </a: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hlinkClick r:id="rId5"/>
                        </a:rPr>
                        <a:t>pageant.exe</a:t>
                      </a:r>
                      <a:endParaRPr lang="en-US" sz="2800"/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(an SSH authentication agent for </a:t>
                      </a:r>
                      <a:r>
                        <a:rPr lang="en-US" sz="2800" dirty="0" err="1" smtClean="0"/>
                        <a:t>PuTTY</a:t>
                      </a:r>
                      <a:r>
                        <a:rPr lang="en-US" sz="2800" dirty="0" smtClean="0"/>
                        <a:t>, PSCP, PSFTP, and Plink) </a:t>
                      </a:r>
                      <a:endParaRPr lang="en-US" sz="2800" dirty="0"/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 err="1"/>
                        <a:t>PuTTYgen</a:t>
                      </a:r>
                      <a:r>
                        <a:rPr lang="en-US" sz="2800" dirty="0"/>
                        <a:t>:</a:t>
                      </a: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hlinkClick r:id="rId6"/>
                        </a:rPr>
                        <a:t>puttygen.exe</a:t>
                      </a:r>
                      <a:endParaRPr lang="en-US" sz="2800" dirty="0"/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(an RSA and DSA key generation utility).</a:t>
                      </a:r>
                      <a:endParaRPr lang="en-US" sz="2800" dirty="0"/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30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 node</a:t>
            </a:r>
          </a:p>
          <a:p>
            <a:r>
              <a:rPr lang="en-US" dirty="0" smtClean="0"/>
              <a:t>Login to VM - Computing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5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“Key” to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pairs</a:t>
            </a:r>
          </a:p>
          <a:p>
            <a:pPr lvl="1"/>
            <a:r>
              <a:rPr lang="en-US" dirty="0" smtClean="0"/>
              <a:t>Public key and private key</a:t>
            </a:r>
          </a:p>
          <a:p>
            <a:pPr lvl="1"/>
            <a:r>
              <a:rPr lang="en-US" dirty="0" smtClean="0"/>
              <a:t>Passphrase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0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Pageant </a:t>
            </a:r>
          </a:p>
          <a:p>
            <a:pPr lvl="1"/>
            <a:r>
              <a:rPr lang="en-US" dirty="0" smtClean="0"/>
              <a:t>To add private key</a:t>
            </a:r>
          </a:p>
          <a:p>
            <a:r>
              <a:rPr lang="en-US" dirty="0" smtClean="0"/>
              <a:t>Putty </a:t>
            </a:r>
          </a:p>
          <a:p>
            <a:pPr lvl="1"/>
            <a:r>
              <a:rPr lang="en-US" dirty="0" smtClean="0"/>
              <a:t>To login to “log in node”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2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Generated by PUTTYGEN</a:t>
            </a:r>
          </a:p>
          <a:p>
            <a:r>
              <a:rPr lang="en-US" dirty="0" smtClean="0"/>
              <a:t>Load by Pageant: </a:t>
            </a:r>
          </a:p>
          <a:p>
            <a:pPr lvl="1"/>
            <a:r>
              <a:rPr lang="en-US" dirty="0" err="1" smtClean="0"/>
              <a:t>Ppk</a:t>
            </a:r>
            <a:r>
              <a:rPr lang="en-US" dirty="0" smtClean="0"/>
              <a:t> file of private key</a:t>
            </a:r>
          </a:p>
          <a:p>
            <a:pPr lvl="1"/>
            <a:r>
              <a:rPr lang="en-US" dirty="0" smtClean="0"/>
              <a:t>Connection-&gt; SSH -&gt; </a:t>
            </a:r>
            <a:r>
              <a:rPr lang="en-US" dirty="0" err="1" smtClean="0"/>
              <a:t>Auth</a:t>
            </a:r>
            <a:r>
              <a:rPr lang="en-US" dirty="0" smtClean="0"/>
              <a:t>: “allow agent forwarding” </a:t>
            </a:r>
          </a:p>
          <a:p>
            <a:pPr lvl="1"/>
            <a:r>
              <a:rPr lang="en-US" dirty="0" smtClean="0"/>
              <a:t>Only need username to login </a:t>
            </a:r>
          </a:p>
          <a:p>
            <a:pPr lvl="1"/>
            <a:r>
              <a:rPr lang="en-US" dirty="0" err="1" smtClean="0"/>
              <a:t>Passphase</a:t>
            </a:r>
            <a:r>
              <a:rPr lang="en-US" dirty="0" smtClean="0"/>
              <a:t> is the critical password to remember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584" t="3596" r="14132" b="57303"/>
          <a:stretch/>
        </p:blipFill>
        <p:spPr>
          <a:xfrm>
            <a:off x="228600" y="1752600"/>
            <a:ext cx="847460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3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Instance</a:t>
            </a:r>
          </a:p>
          <a:p>
            <a:r>
              <a:rPr lang="en-US" dirty="0" smtClean="0"/>
              <a:t>Load existing instance</a:t>
            </a:r>
          </a:p>
          <a:p>
            <a:r>
              <a:rPr lang="en-US" dirty="0" smtClean="0"/>
              <a:t>Once instance launched, a IP is provided to be </a:t>
            </a:r>
            <a:r>
              <a:rPr lang="en-US" dirty="0" err="1" smtClean="0"/>
              <a:t>accesbile</a:t>
            </a:r>
            <a:r>
              <a:rPr lang="en-US" dirty="0" smtClean="0"/>
              <a:t> by a SSH from the login node</a:t>
            </a:r>
          </a:p>
          <a:p>
            <a:pPr lvl="1"/>
            <a:r>
              <a:rPr lang="en-US" dirty="0" smtClean="0"/>
              <a:t>SSH –A </a:t>
            </a:r>
            <a:r>
              <a:rPr lang="en-US" dirty="0" err="1" smtClean="0"/>
              <a:t>Ubuntu@IP</a:t>
            </a:r>
            <a:r>
              <a:rPr lang="en-US" dirty="0" smtClean="0"/>
              <a:t> of the VM</a:t>
            </a:r>
          </a:p>
          <a:p>
            <a:r>
              <a:rPr lang="en-US" dirty="0" smtClean="0"/>
              <a:t>Configure new VM</a:t>
            </a:r>
          </a:p>
          <a:p>
            <a:pPr lvl="1"/>
            <a:r>
              <a:rPr lang="en-US" dirty="0" smtClean="0"/>
              <a:t>Need to install your own software, by root user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passwd</a:t>
            </a:r>
            <a:r>
              <a:rPr lang="en-US" dirty="0" smtClean="0"/>
              <a:t> root” to create password for 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1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773</Words>
  <Application>Microsoft Office PowerPoint</Application>
  <PresentationFormat>On-screen Show (4:3)</PresentationFormat>
  <Paragraphs>134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How to use supercomputers</vt:lpstr>
      <vt:lpstr>Virtual machines in Cloud</vt:lpstr>
      <vt:lpstr>Putty package</vt:lpstr>
      <vt:lpstr>Overall workflow</vt:lpstr>
      <vt:lpstr>“Key” to login</vt:lpstr>
      <vt:lpstr>Step 1</vt:lpstr>
      <vt:lpstr>Key</vt:lpstr>
      <vt:lpstr>PowerPoint Presentation</vt:lpstr>
      <vt:lpstr>VM management</vt:lpstr>
      <vt:lpstr>Terminate instance</vt:lpstr>
      <vt:lpstr>How to manage disk space</vt:lpstr>
      <vt:lpstr>Install software in VM (Ubuntu)</vt:lpstr>
      <vt:lpstr>Data moving</vt:lpstr>
      <vt:lpstr>PowerPoint Presentation</vt:lpstr>
      <vt:lpstr>PowerPoint Presentation</vt:lpstr>
      <vt:lpstr>PowerPoint Presentation</vt:lpstr>
      <vt:lpstr>PowerPoint Presentation</vt:lpstr>
      <vt:lpstr>After configuring your VM, always create a snapshot, so that you can launch new VM with that image</vt:lpstr>
      <vt:lpstr>Demo video</vt:lpstr>
      <vt:lpstr>Beagle2 HPC</vt:lpstr>
      <vt:lpstr>Procedures in Beagle</vt:lpstr>
      <vt:lpstr>qsub</vt:lpstr>
      <vt:lpstr>Using existing modules, or pointing to installed modules (paths)</vt:lpstr>
      <vt:lpstr>Data moving in Beagle</vt:lpstr>
      <vt:lpstr>OSDC vs. HPC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supercomputers</dc:title>
  <dc:creator>Liu, Chunyu</dc:creator>
  <cp:lastModifiedBy>Liu, Chunyu</cp:lastModifiedBy>
  <cp:revision>13</cp:revision>
  <dcterms:created xsi:type="dcterms:W3CDTF">2015-11-15T22:06:45Z</dcterms:created>
  <dcterms:modified xsi:type="dcterms:W3CDTF">2016-02-22T20:49:26Z</dcterms:modified>
</cp:coreProperties>
</file>